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67" r:id="rId6"/>
    <p:sldId id="270" r:id="rId7"/>
    <p:sldId id="258" r:id="rId8"/>
    <p:sldId id="272" r:id="rId9"/>
    <p:sldId id="266" r:id="rId10"/>
    <p:sldId id="259" r:id="rId11"/>
    <p:sldId id="260" r:id="rId12"/>
    <p:sldId id="262" r:id="rId13"/>
    <p:sldId id="264" r:id="rId14"/>
    <p:sldId id="263" r:id="rId15"/>
    <p:sldId id="261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2622774-4A2D-4766-87CB-5BACB10673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3EDFD1-3C80-4424-BB09-D94BF971C9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F6783-C964-417C-86FF-8F687456815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85B3-23E1-485E-8E7B-804E08DAB3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Critter Cards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Inquiry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Five Kingdoms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Kingdom Moneran (bacteria)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3600" dirty="0" smtClean="0"/>
              <a:t>Unicellular (1 cell)</a:t>
            </a:r>
            <a:endParaRPr lang="en-US" sz="3600" dirty="0"/>
          </a:p>
          <a:p>
            <a:pPr algn="ctr"/>
            <a:r>
              <a:rPr lang="en-US" sz="3600" dirty="0"/>
              <a:t>No </a:t>
            </a:r>
            <a:r>
              <a:rPr lang="en-US" sz="3600" dirty="0" smtClean="0"/>
              <a:t>nucleus</a:t>
            </a:r>
          </a:p>
          <a:p>
            <a:pPr algn="ctr"/>
            <a:r>
              <a:rPr lang="en-US" sz="3600" dirty="0" smtClean="0"/>
              <a:t>Some have cell walls</a:t>
            </a:r>
            <a:endParaRPr lang="en-US" sz="3600" dirty="0"/>
          </a:p>
          <a:p>
            <a:pPr algn="ctr"/>
            <a:r>
              <a:rPr lang="en-US" sz="3600" dirty="0"/>
              <a:t>Some get own food and some make it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600" dirty="0" err="1"/>
              <a:t>heterotrophs</a:t>
            </a:r>
            <a:r>
              <a:rPr lang="en-US" sz="3600" dirty="0"/>
              <a:t> and </a:t>
            </a:r>
            <a:r>
              <a:rPr lang="en-US" sz="3600" dirty="0" err="1"/>
              <a:t>autotrophs</a:t>
            </a:r>
            <a:r>
              <a:rPr lang="en-US" sz="3600" dirty="0"/>
              <a:t>)</a:t>
            </a:r>
          </a:p>
        </p:txBody>
      </p:sp>
      <p:pic>
        <p:nvPicPr>
          <p:cNvPr id="3076" name="Picture 4" descr="I11-30-bacteri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7613" y="1600200"/>
            <a:ext cx="3279775" cy="21859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"/>
                            </p:stCondLst>
                            <p:childTnLst>
                              <p:par>
                                <p:cTn id="4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450"/>
                            </p:stCondLst>
                            <p:childTnLst>
                              <p:par>
                                <p:cTn id="4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Kingdom </a:t>
            </a:r>
            <a:r>
              <a:rPr lang="en-US" dirty="0" smtClean="0"/>
              <a:t>Fungi (fungus)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19200"/>
            <a:ext cx="8153400" cy="4525963"/>
          </a:xfrm>
        </p:spPr>
        <p:txBody>
          <a:bodyPr/>
          <a:lstStyle/>
          <a:p>
            <a:pPr algn="ctr"/>
            <a:r>
              <a:rPr lang="en-US" sz="2800" dirty="0"/>
              <a:t>Multi-cellular (except yeast)</a:t>
            </a:r>
          </a:p>
          <a:p>
            <a:pPr algn="ctr"/>
            <a:r>
              <a:rPr lang="en-US" sz="2800" dirty="0"/>
              <a:t>Cells have a </a:t>
            </a:r>
            <a:r>
              <a:rPr lang="en-US" sz="2800" dirty="0" smtClean="0"/>
              <a:t>nucleus</a:t>
            </a:r>
          </a:p>
          <a:p>
            <a:pPr algn="ctr"/>
            <a:r>
              <a:rPr lang="en-US" sz="2800" dirty="0" smtClean="0"/>
              <a:t>Cells have a cell wall</a:t>
            </a:r>
            <a:endParaRPr lang="en-US" sz="2800" dirty="0"/>
          </a:p>
          <a:p>
            <a:pPr algn="ctr"/>
            <a:r>
              <a:rPr lang="en-US" sz="2800" dirty="0"/>
              <a:t>Must get their own food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heterotrophs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Food gets digested outside the body</a:t>
            </a:r>
            <a:endParaRPr lang="en-US" sz="2800" dirty="0"/>
          </a:p>
        </p:txBody>
      </p:sp>
      <p:pic>
        <p:nvPicPr>
          <p:cNvPr id="9220" name="Picture 4" descr="dark%20mildew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4953000"/>
            <a:ext cx="2514600" cy="1349375"/>
          </a:xfrm>
          <a:noFill/>
          <a:ln/>
        </p:spPr>
      </p:pic>
      <p:pic>
        <p:nvPicPr>
          <p:cNvPr id="9221" name="Picture 5" descr="i-yeast-ja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4876800"/>
            <a:ext cx="1600200" cy="1471613"/>
          </a:xfrm>
          <a:noFill/>
          <a:ln/>
        </p:spPr>
      </p:pic>
      <p:pic>
        <p:nvPicPr>
          <p:cNvPr id="9222" name="Picture 6" descr="Rhizopus%20-%20bread%20mo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4724400"/>
            <a:ext cx="1400175" cy="1676400"/>
          </a:xfrm>
          <a:prstGeom prst="rect">
            <a:avLst/>
          </a:prstGeom>
          <a:noFill/>
        </p:spPr>
      </p:pic>
      <p:pic>
        <p:nvPicPr>
          <p:cNvPr id="9223" name="Picture 7" descr="MCj041190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953000"/>
            <a:ext cx="1676400" cy="1519238"/>
          </a:xfrm>
          <a:prstGeom prst="rect">
            <a:avLst/>
          </a:prstGeom>
          <a:noFill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4495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mushroom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562600" y="4495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yeast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696200" y="43434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mold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048000" y="44958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mildew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00"/>
                            </p:stCondLst>
                            <p:childTnLst>
                              <p:par>
                                <p:cTn id="4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50"/>
                            </p:stCondLst>
                            <p:childTnLst>
                              <p:par>
                                <p:cTn id="5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5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50"/>
                            </p:stCondLst>
                            <p:childTnLst>
                              <p:par>
                                <p:cTn id="7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5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50"/>
                            </p:stCondLst>
                            <p:childTnLst>
                              <p:par>
                                <p:cTn id="8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50"/>
                            </p:stCondLst>
                            <p:childTnLst>
                              <p:par>
                                <p:cTn id="9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50"/>
                            </p:stCondLst>
                            <p:childTnLst>
                              <p:par>
                                <p:cTn id="9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5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4" grpId="0"/>
      <p:bldP spid="92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Kingdom </a:t>
            </a:r>
            <a:r>
              <a:rPr lang="en-US" dirty="0" err="1" smtClean="0"/>
              <a:t>Animalia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(animals) 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752600"/>
            <a:ext cx="5029200" cy="3382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Multi-cellular</a:t>
            </a:r>
          </a:p>
          <a:p>
            <a:pPr algn="ctr"/>
            <a:r>
              <a:rPr lang="en-US" dirty="0"/>
              <a:t>Cells have a </a:t>
            </a:r>
            <a:r>
              <a:rPr lang="en-US" dirty="0" smtClean="0"/>
              <a:t>nucleus</a:t>
            </a:r>
          </a:p>
          <a:p>
            <a:pPr algn="ctr"/>
            <a:r>
              <a:rPr lang="en-US" dirty="0" smtClean="0"/>
              <a:t>Cells do not have cell walls</a:t>
            </a:r>
            <a:endParaRPr lang="en-US" dirty="0"/>
          </a:p>
          <a:p>
            <a:pPr algn="ctr"/>
            <a:r>
              <a:rPr lang="en-US" dirty="0"/>
              <a:t>Must get their own food</a:t>
            </a:r>
          </a:p>
          <a:p>
            <a:pPr algn="ctr">
              <a:buFontTx/>
              <a:buNone/>
            </a:pPr>
            <a:r>
              <a:rPr lang="en-US" dirty="0"/>
              <a:t>(</a:t>
            </a:r>
            <a:r>
              <a:rPr lang="en-US" dirty="0" err="1"/>
              <a:t>heterotrophs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11268" name="Picture 4" descr="j0186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302250"/>
            <a:ext cx="1825625" cy="1555750"/>
          </a:xfrm>
          <a:prstGeom prst="rect">
            <a:avLst/>
          </a:prstGeom>
          <a:noFill/>
        </p:spPr>
      </p:pic>
      <p:pic>
        <p:nvPicPr>
          <p:cNvPr id="11269" name="Picture 5" descr="j01862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14513" cy="1600200"/>
          </a:xfrm>
          <a:prstGeom prst="rect">
            <a:avLst/>
          </a:prstGeom>
          <a:noFill/>
        </p:spPr>
      </p:pic>
      <p:pic>
        <p:nvPicPr>
          <p:cNvPr id="11270" name="Picture 6" descr="j01973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0"/>
            <a:ext cx="1905000" cy="1512888"/>
          </a:xfrm>
          <a:prstGeom prst="rect">
            <a:avLst/>
          </a:prstGeom>
          <a:noFill/>
        </p:spPr>
      </p:pic>
      <p:pic>
        <p:nvPicPr>
          <p:cNvPr id="11271" name="Picture 7" descr="MCj015120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5675" y="4953000"/>
            <a:ext cx="1838325" cy="1093788"/>
          </a:xfrm>
          <a:prstGeom prst="rect">
            <a:avLst/>
          </a:prstGeom>
          <a:noFill/>
        </p:spPr>
      </p:pic>
      <p:pic>
        <p:nvPicPr>
          <p:cNvPr id="11272" name="Picture 8" descr="MCj040413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752600"/>
            <a:ext cx="1314450" cy="1371600"/>
          </a:xfrm>
          <a:prstGeom prst="rect">
            <a:avLst/>
          </a:prstGeom>
          <a:noFill/>
        </p:spPr>
      </p:pic>
      <p:pic>
        <p:nvPicPr>
          <p:cNvPr id="11273" name="Picture 9" descr="j023359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5638800"/>
            <a:ext cx="1976438" cy="992188"/>
          </a:xfrm>
          <a:prstGeom prst="rect">
            <a:avLst/>
          </a:prstGeom>
          <a:noFill/>
        </p:spPr>
      </p:pic>
      <p:pic>
        <p:nvPicPr>
          <p:cNvPr id="11274" name="Picture 10" descr="MCj0232246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200400"/>
            <a:ext cx="2063750" cy="831850"/>
          </a:xfrm>
          <a:prstGeom prst="rect">
            <a:avLst/>
          </a:prstGeom>
          <a:noFill/>
        </p:spPr>
      </p:pic>
      <p:pic>
        <p:nvPicPr>
          <p:cNvPr id="11275" name="Picture 11" descr="MCAN02526_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5407025"/>
            <a:ext cx="2028825" cy="1450975"/>
          </a:xfrm>
          <a:prstGeom prst="rect">
            <a:avLst/>
          </a:prstGeom>
          <a:noFill/>
        </p:spPr>
      </p:pic>
      <p:pic>
        <p:nvPicPr>
          <p:cNvPr id="11276" name="Picture 12" descr="j029006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4038600"/>
            <a:ext cx="1219200" cy="944563"/>
          </a:xfrm>
          <a:prstGeom prst="rect">
            <a:avLst/>
          </a:prstGeom>
          <a:noFill/>
        </p:spPr>
      </p:pic>
      <p:pic>
        <p:nvPicPr>
          <p:cNvPr id="11277" name="Picture 13" descr="MCj02322170000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15200" y="1676400"/>
            <a:ext cx="1447800" cy="1395413"/>
          </a:xfrm>
          <a:prstGeom prst="rect">
            <a:avLst/>
          </a:prstGeom>
          <a:noFill/>
        </p:spPr>
      </p:pic>
      <p:pic>
        <p:nvPicPr>
          <p:cNvPr id="11278" name="Picture 14" descr="MCBD07916_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34250" y="3276600"/>
            <a:ext cx="1809750" cy="133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"/>
                            </p:stCondLst>
                            <p:childTnLst>
                              <p:par>
                                <p:cTn id="4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5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5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5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5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50"/>
                            </p:stCondLst>
                            <p:childTnLst>
                              <p:par>
                                <p:cTn id="8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50"/>
                            </p:stCondLst>
                            <p:childTnLst>
                              <p:par>
                                <p:cTn id="9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50"/>
                            </p:stCondLst>
                            <p:childTnLst>
                              <p:par>
                                <p:cTn id="9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50"/>
                            </p:stCondLst>
                            <p:childTnLst>
                              <p:par>
                                <p:cTn id="10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50"/>
                            </p:stCondLst>
                            <p:childTnLst>
                              <p:par>
                                <p:cTn id="10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Kingdom Plantae (plants)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4038600" cy="4525963"/>
          </a:xfrm>
        </p:spPr>
        <p:txBody>
          <a:bodyPr/>
          <a:lstStyle/>
          <a:p>
            <a:pPr algn="ctr"/>
            <a:r>
              <a:rPr lang="en-US" sz="2800" dirty="0"/>
              <a:t>Multi-cellular</a:t>
            </a:r>
          </a:p>
          <a:p>
            <a:pPr algn="ctr"/>
            <a:r>
              <a:rPr lang="en-US" sz="2800" dirty="0"/>
              <a:t>Cells have a </a:t>
            </a:r>
            <a:r>
              <a:rPr lang="en-US" sz="2800" dirty="0" smtClean="0"/>
              <a:t>nucleus</a:t>
            </a:r>
          </a:p>
          <a:p>
            <a:pPr algn="ctr"/>
            <a:r>
              <a:rPr lang="en-US" sz="2800" dirty="0" smtClean="0"/>
              <a:t>Cells have a cell wall</a:t>
            </a:r>
            <a:endParaRPr lang="en-US" sz="2800" dirty="0"/>
          </a:p>
          <a:p>
            <a:pPr algn="ctr"/>
            <a:r>
              <a:rPr lang="en-US" sz="2800" dirty="0"/>
              <a:t>Make their own food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autotrophs</a:t>
            </a:r>
            <a:r>
              <a:rPr lang="en-US" sz="2800" dirty="0" smtClean="0"/>
              <a:t>)</a:t>
            </a:r>
          </a:p>
          <a:p>
            <a:pPr algn="ctr">
              <a:buNone/>
            </a:pPr>
            <a:endParaRPr lang="en-US" sz="2800" dirty="0"/>
          </a:p>
        </p:txBody>
      </p:sp>
      <p:pic>
        <p:nvPicPr>
          <p:cNvPr id="10244" name="Picture 4" descr="BD1825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1371600" cy="1371600"/>
          </a:xfrm>
          <a:prstGeom prst="rect">
            <a:avLst/>
          </a:prstGeom>
          <a:noFill/>
        </p:spPr>
      </p:pic>
      <p:pic>
        <p:nvPicPr>
          <p:cNvPr id="10245" name="Picture 5" descr="j01577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419600"/>
            <a:ext cx="1474788" cy="1824038"/>
          </a:xfrm>
          <a:prstGeom prst="rect">
            <a:avLst/>
          </a:prstGeom>
          <a:noFill/>
        </p:spPr>
      </p:pic>
      <p:pic>
        <p:nvPicPr>
          <p:cNvPr id="10246" name="Picture 6" descr="j01748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648200"/>
            <a:ext cx="2438400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50"/>
                            </p:stCondLst>
                            <p:childTnLst>
                              <p:par>
                                <p:cTn id="6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Kingdom </a:t>
            </a:r>
            <a:r>
              <a:rPr lang="en-US" dirty="0" err="1" smtClean="0"/>
              <a:t>Protista</a:t>
            </a:r>
            <a:r>
              <a:rPr lang="en-US" dirty="0" smtClean="0"/>
              <a:t> (</a:t>
            </a:r>
            <a:r>
              <a:rPr lang="en-US" dirty="0" err="1" smtClean="0"/>
              <a:t>protists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7924800" cy="4525963"/>
          </a:xfrm>
        </p:spPr>
        <p:txBody>
          <a:bodyPr/>
          <a:lstStyle/>
          <a:p>
            <a:pPr algn="ctr"/>
            <a:r>
              <a:rPr lang="en-US" sz="2800" dirty="0" smtClean="0"/>
              <a:t>Unicellular (1 cell)</a:t>
            </a:r>
          </a:p>
          <a:p>
            <a:pPr algn="ctr"/>
            <a:r>
              <a:rPr lang="en-US" sz="2800" dirty="0" smtClean="0"/>
              <a:t>Has </a:t>
            </a:r>
            <a:r>
              <a:rPr lang="en-US" sz="2800" dirty="0"/>
              <a:t>a </a:t>
            </a:r>
            <a:r>
              <a:rPr lang="en-US" sz="2800" dirty="0" smtClean="0"/>
              <a:t>nucleus</a:t>
            </a:r>
          </a:p>
          <a:p>
            <a:pPr algn="ctr"/>
            <a:r>
              <a:rPr lang="en-US" sz="2800" dirty="0" smtClean="0"/>
              <a:t>Some have cell walls</a:t>
            </a:r>
            <a:endParaRPr lang="en-US" sz="2800" dirty="0"/>
          </a:p>
          <a:p>
            <a:pPr algn="ctr"/>
            <a:r>
              <a:rPr lang="en-US" sz="2800" dirty="0"/>
              <a:t>Some make their own food </a:t>
            </a:r>
            <a:br>
              <a:rPr lang="en-US" sz="2800" dirty="0"/>
            </a:br>
            <a:r>
              <a:rPr lang="en-US" sz="2800" dirty="0"/>
              <a:t>and some must get their own food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autotrophs</a:t>
            </a:r>
            <a:r>
              <a:rPr lang="en-US" sz="2800" dirty="0"/>
              <a:t> and </a:t>
            </a:r>
            <a:r>
              <a:rPr lang="en-US" sz="2800" dirty="0" err="1"/>
              <a:t>heterotrophs</a:t>
            </a:r>
            <a:r>
              <a:rPr lang="en-US" sz="2800" dirty="0"/>
              <a:t>)</a:t>
            </a:r>
          </a:p>
        </p:txBody>
      </p:sp>
      <p:pic>
        <p:nvPicPr>
          <p:cNvPr id="8196" name="Picture 4" descr="amoeba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4343400"/>
            <a:ext cx="1981200" cy="1871663"/>
          </a:xfrm>
          <a:noFill/>
          <a:ln/>
        </p:spPr>
      </p:pic>
      <p:pic>
        <p:nvPicPr>
          <p:cNvPr id="8197" name="Picture 5" descr="euglen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00800" y="4572000"/>
            <a:ext cx="2209800" cy="1473200"/>
          </a:xfrm>
          <a:noFill/>
          <a:ln/>
        </p:spPr>
      </p:pic>
      <p:pic>
        <p:nvPicPr>
          <p:cNvPr id="8198" name="Picture 6" descr="paramec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267200"/>
            <a:ext cx="2362200" cy="2019300"/>
          </a:xfrm>
          <a:prstGeom prst="rect">
            <a:avLst/>
          </a:prstGeom>
          <a:noFill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733800" y="3962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Amoeba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934200" y="4114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Euglena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33400" y="3886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Paramecium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"/>
                            </p:stCondLst>
                            <p:childTnLst>
                              <p:par>
                                <p:cTn id="4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00"/>
                            </p:stCondLst>
                            <p:childTnLst>
                              <p:par>
                                <p:cTn id="4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400"/>
                            </p:stCondLst>
                            <p:childTnLst>
                              <p:par>
                                <p:cTn id="6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400"/>
                            </p:stCondLst>
                            <p:childTnLst>
                              <p:par>
                                <p:cTn id="7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9" grpId="0"/>
      <p:bldP spid="8200" grpId="0"/>
      <p:bldP spid="82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6868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 2 Continued:</a:t>
            </a:r>
          </a:p>
          <a:p>
            <a:endParaRPr lang="en-US" dirty="0" smtClean="0"/>
          </a:p>
          <a:p>
            <a:r>
              <a:rPr lang="en-US" sz="2800" dirty="0" smtClean="0"/>
              <a:t>Homework:</a:t>
            </a:r>
          </a:p>
          <a:p>
            <a:endParaRPr lang="en-US" sz="2800" dirty="0" smtClean="0"/>
          </a:p>
          <a:p>
            <a:r>
              <a:rPr lang="en-US" sz="2800" dirty="0" smtClean="0"/>
              <a:t>Find 2 more examples for each kingdom.  On index cards, create new critter cards. </a:t>
            </a:r>
          </a:p>
          <a:p>
            <a:endParaRPr lang="en-US" sz="2800" dirty="0" smtClean="0"/>
          </a:p>
          <a:p>
            <a:r>
              <a:rPr lang="en-US" sz="2800" dirty="0" smtClean="0"/>
              <a:t>On the front, draw or paste a picture of your critter.</a:t>
            </a:r>
          </a:p>
          <a:p>
            <a:r>
              <a:rPr lang="en-US" sz="2800" dirty="0" smtClean="0"/>
              <a:t>On the back, list: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Scientific name and common name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Where they can be found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Number of </a:t>
            </a:r>
            <a:r>
              <a:rPr lang="en-US" sz="2800" dirty="0" smtClean="0"/>
              <a:t>cells (one or multi)</a:t>
            </a:r>
            <a:endParaRPr lang="en-US" sz="2800" dirty="0" smtClean="0"/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Nucleus or not?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Cell wall or not?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How they get their </a:t>
            </a:r>
            <a:r>
              <a:rPr lang="en-US" sz="2800" dirty="0" smtClean="0"/>
              <a:t>food (make it or take it)</a:t>
            </a:r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0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Day 1 – 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Without looking at the back of the cards</a:t>
            </a:r>
            <a:r>
              <a:rPr lang="en-US" sz="3200" dirty="0" smtClean="0"/>
              <a:t>, sort the critter cards into sets that have similar characteristics.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In your INB, give each set a title, list which card numbers are in each set, and list the characteristic(s) they have in common.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305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3200" dirty="0" smtClean="0"/>
              <a:t>3</a:t>
            </a:r>
            <a:r>
              <a:rPr lang="en-US" sz="5400" dirty="0" smtClean="0"/>
              <a:t>.   </a:t>
            </a:r>
            <a:r>
              <a:rPr lang="en-US" sz="3600" dirty="0" smtClean="0"/>
              <a:t>“Pair – Share” with somebody in a different group.  </a:t>
            </a:r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/>
            <a:r>
              <a:rPr lang="en-US" sz="3600" dirty="0" smtClean="0"/>
              <a:t>4.   Answer this question in your INB:  How do your groups of cards compare to theirs?  (What was the same?  What was different?)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78486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3200" dirty="0" smtClean="0"/>
              <a:t>5. Have each student in your group read the back of all of the cards in one set.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6. Make a list of the information that all of the cards in the set provide </a:t>
            </a:r>
            <a:br>
              <a:rPr lang="en-US" sz="3200" dirty="0" smtClean="0"/>
            </a:br>
            <a:r>
              <a:rPr lang="en-US" sz="3200" dirty="0" smtClean="0"/>
              <a:t>(for example:  all cards have the scientific name of the critter).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/>
            <a:r>
              <a:rPr lang="en-US" sz="3200" dirty="0" smtClean="0"/>
              <a:t>7. Be ready to share your list with the class.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8. As a class, choose the top 4 pieces of information to </a:t>
            </a:r>
            <a:r>
              <a:rPr lang="en-US" sz="3200" u="sng" dirty="0" smtClean="0"/>
              <a:t>scientifically</a:t>
            </a:r>
            <a:r>
              <a:rPr lang="en-US" sz="3200" dirty="0" smtClean="0"/>
              <a:t> classify the critters. 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38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Information All 19 Cards Have:</a:t>
            </a:r>
          </a:p>
          <a:p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 scientific name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382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Day 2</a:t>
            </a:r>
            <a:br>
              <a:rPr lang="en-US" sz="2800" b="1" dirty="0" smtClean="0"/>
            </a:br>
            <a:r>
              <a:rPr lang="en-US" sz="2800" b="1" dirty="0" smtClean="0"/>
              <a:t>Important Information </a:t>
            </a:r>
            <a:r>
              <a:rPr lang="en-US" sz="2800" b="1" dirty="0" smtClean="0"/>
              <a:t>All 19 Cards Have:</a:t>
            </a:r>
          </a:p>
          <a:p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Number of cells (one or many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Nucleus or no nucleus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Cell wall or no cell </a:t>
            </a:r>
            <a:r>
              <a:rPr lang="en-US" sz="3200" dirty="0" smtClean="0"/>
              <a:t>wall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How the organism gets food (make it or take it)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8763000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342900" indent="-342900">
              <a:buAutoNum type="arabicPeriod"/>
            </a:pPr>
            <a:r>
              <a:rPr lang="en-US" sz="3200" dirty="0" smtClean="0"/>
              <a:t>Use the class list of “important information” to re-organize your critter cards into new groups.  </a:t>
            </a:r>
            <a:endParaRPr lang="en-US" sz="3200" dirty="0" smtClean="0"/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Hint #1:   Split the cards into 2 groups by </a:t>
            </a:r>
            <a:br>
              <a:rPr lang="en-US" sz="3200" dirty="0" smtClean="0"/>
            </a:br>
            <a:r>
              <a:rPr lang="en-US" sz="3200" dirty="0" smtClean="0"/>
              <a:t>              number of cells.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Hint #2:  Split the cards with one cell into 2 groups.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Hint #3:  Split the cards with more than one cell </a:t>
            </a:r>
            <a:br>
              <a:rPr lang="en-US" sz="3200" dirty="0" smtClean="0"/>
            </a:br>
            <a:r>
              <a:rPr lang="en-US" sz="3200" dirty="0" smtClean="0"/>
              <a:t>             into 3 groups.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r>
              <a:rPr lang="en-US" sz="3200" dirty="0" smtClean="0"/>
              <a:t>You should end up with 5 groups.</a:t>
            </a:r>
            <a:endParaRPr lang="en-US" sz="2800" dirty="0" smtClean="0"/>
          </a:p>
          <a:p>
            <a:pPr marL="342900" indent="-342900"/>
            <a:endParaRPr lang="en-US" sz="2400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1600200"/>
          <a:ext cx="7772400" cy="38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Card Numbers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They Have in Common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that are </a:t>
                      </a:r>
                      <a:r>
                        <a:rPr lang="en-US" u="sng" baseline="0" dirty="0" smtClean="0"/>
                        <a:t>not</a:t>
                      </a:r>
                      <a:r>
                        <a:rPr lang="en-US" u="none" baseline="0" dirty="0" smtClean="0"/>
                        <a:t> the same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 Kingdom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2286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r>
              <a:rPr lang="en-US" sz="2400" dirty="0" smtClean="0"/>
              <a:t>Once your 5 groups have been approved make this chart in your INB.</a:t>
            </a:r>
            <a:br>
              <a:rPr lang="en-US" sz="2400" dirty="0" smtClean="0"/>
            </a:br>
            <a:r>
              <a:rPr lang="en-US" sz="2400" dirty="0" smtClean="0"/>
              <a:t>   </a:t>
            </a:r>
          </a:p>
          <a:p>
            <a:pPr marL="342900" indent="-342900">
              <a:buAutoNum type="arabicPeriod" startAt="2"/>
            </a:pPr>
            <a:r>
              <a:rPr lang="en-US" sz="2400" dirty="0" smtClean="0"/>
              <a:t>Fill out the first 3 columns.  </a:t>
            </a:r>
          </a:p>
          <a:p>
            <a:pPr marL="342900" indent="-342900">
              <a:buAutoNum type="arabicPeriod" startAt="2"/>
            </a:pP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57150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3.   Use </a:t>
            </a:r>
            <a:r>
              <a:rPr lang="en-US" sz="2400" dirty="0" smtClean="0"/>
              <a:t>the next slides to fill out the last column in the </a:t>
            </a:r>
            <a:r>
              <a:rPr lang="en-US" sz="2400" dirty="0" smtClean="0"/>
              <a:t>table.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2"/>
          <a:ext cx="9144000" cy="68579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3465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Card Numbers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They Have in Common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that are </a:t>
                      </a:r>
                      <a:r>
                        <a:rPr lang="en-US" u="sng" baseline="0" dirty="0" smtClean="0"/>
                        <a:t>not</a:t>
                      </a:r>
                      <a:r>
                        <a:rPr lang="en-US" u="none" baseline="0" dirty="0" smtClean="0"/>
                        <a:t> the same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 Kingdom</a:t>
                      </a:r>
                      <a:endParaRPr lang="en-US" dirty="0"/>
                    </a:p>
                  </a:txBody>
                  <a:tcPr/>
                </a:tc>
              </a:tr>
              <a:tr h="110229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022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022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0229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22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443</Words>
  <Application>Microsoft Office PowerPoint</Application>
  <PresentationFormat>On-screen Show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Critter Cards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The Five Kingdoms</vt:lpstr>
      <vt:lpstr>Kingdom Moneran (bacteria)</vt:lpstr>
      <vt:lpstr>Kingdom Fungi (fungus)</vt:lpstr>
      <vt:lpstr>Kingdom Animalia (animals) </vt:lpstr>
      <vt:lpstr>Kingdom Plantae (plants)</vt:lpstr>
      <vt:lpstr>Kingdom Protista (protists)</vt:lpstr>
      <vt:lpstr>Slide 16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Critter Card Inquiry Activity</dc:title>
  <dc:creator>Jean Kavanagh</dc:creator>
  <cp:lastModifiedBy>Jean Kavanagh</cp:lastModifiedBy>
  <cp:revision>39</cp:revision>
  <dcterms:created xsi:type="dcterms:W3CDTF">2010-04-26T16:12:55Z</dcterms:created>
  <dcterms:modified xsi:type="dcterms:W3CDTF">2010-05-07T16:42:49Z</dcterms:modified>
</cp:coreProperties>
</file>